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72" r:id="rId11"/>
    <p:sldId id="266" r:id="rId12"/>
    <p:sldId id="277" r:id="rId13"/>
    <p:sldId id="268" r:id="rId14"/>
    <p:sldId id="271" r:id="rId15"/>
    <p:sldId id="273" r:id="rId16"/>
    <p:sldId id="276" r:id="rId17"/>
    <p:sldId id="274" r:id="rId18"/>
    <p:sldId id="275" r:id="rId19"/>
    <p:sldId id="28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014855-3624-6BD1-C2E6-E867C9C07B10}" name="USER" initials="U" userId="US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ABB0-E920-44B3-8EB9-F7935D9EA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770" y="3015753"/>
            <a:ext cx="8689976" cy="36399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NAME: ABIA CORNELIUS KOFI 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REGISTRATION NUMBER: ED/ITD/24/0023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CAMPUS: MAWULI, HO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COURSE TITLE: </a:t>
            </a:r>
            <a:r>
              <a:rPr lang="en-US" sz="3600" b="1"/>
              <a:t>LEARNING THEORY </a:t>
            </a:r>
            <a:r>
              <a:rPr lang="en-US" sz="3600" b="1" dirty="0"/>
              <a:t>FOR EDUCATION AND TRAINING WITH TECHNOLOGY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COURSE CODE: EIT 807D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NAME OF LECTURER: DR. BRANDFORD BERVELL  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321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59FC-D732-4E18-84FF-B12AEED4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22" y="543248"/>
            <a:ext cx="10364451" cy="958035"/>
          </a:xfrm>
        </p:spPr>
        <p:txBody>
          <a:bodyPr/>
          <a:lstStyle/>
          <a:p>
            <a:r>
              <a:rPr lang="en-US" b="1" dirty="0"/>
              <a:t>VIDEO ON USES OF INPUT DEVICES </a:t>
            </a:r>
            <a:endParaRPr lang="en-US" dirty="0"/>
          </a:p>
        </p:txBody>
      </p:sp>
      <p:pic>
        <p:nvPicPr>
          <p:cNvPr id="7" name="Input Devices of Computer _ (Examples and purpose)">
            <a:hlinkClick r:id="" action="ppaction://media"/>
            <a:extLst>
              <a:ext uri="{FF2B5EF4-FFF2-40B4-BE49-F238E27FC236}">
                <a16:creationId xmlns:a16="http://schemas.microsoft.com/office/drawing/2014/main" id="{0656E122-07BB-4A52-99FE-66764673E49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432" y="1501283"/>
            <a:ext cx="9391136" cy="4244609"/>
          </a:xfrm>
        </p:spPr>
      </p:pic>
    </p:spTree>
    <p:extLst>
      <p:ext uri="{BB962C8B-B14F-4D97-AF65-F5344CB8AC3E}">
        <p14:creationId xmlns:p14="http://schemas.microsoft.com/office/powerpoint/2010/main" val="42784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4032-D9FE-495E-9C91-473C70E2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65" y="0"/>
            <a:ext cx="10364451" cy="930064"/>
          </a:xfrm>
        </p:spPr>
        <p:txBody>
          <a:bodyPr/>
          <a:lstStyle/>
          <a:p>
            <a:r>
              <a:rPr lang="en-US" dirty="0"/>
              <a:t>WHAT ARE output devices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D98D8-D932-4AF1-B2E3-18CE595C48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065" y="1076632"/>
            <a:ext cx="10273189" cy="50586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cap="none" dirty="0"/>
          </a:p>
          <a:p>
            <a:pPr marL="0" indent="0">
              <a:buNone/>
            </a:pPr>
            <a:r>
              <a:rPr lang="en-US" sz="3600" cap="none" dirty="0"/>
              <a:t>Output devices are </a:t>
            </a:r>
            <a:r>
              <a:rPr lang="en-US" sz="3600" cap="none" dirty="0">
                <a:solidFill>
                  <a:srgbClr val="FF0000"/>
                </a:solidFill>
              </a:rPr>
              <a:t>hardware components </a:t>
            </a:r>
            <a:r>
              <a:rPr lang="en-US" sz="3600" cap="none" dirty="0"/>
              <a:t>that</a:t>
            </a:r>
          </a:p>
          <a:p>
            <a:pPr marL="0" indent="0">
              <a:buNone/>
            </a:pPr>
            <a:r>
              <a:rPr lang="en-US" sz="3600" cap="none" dirty="0"/>
              <a:t> </a:t>
            </a:r>
            <a:r>
              <a:rPr lang="en-US" sz="3600" cap="none" dirty="0">
                <a:solidFill>
                  <a:srgbClr val="FF0000"/>
                </a:solidFill>
              </a:rPr>
              <a:t>communicate information</a:t>
            </a:r>
            <a:r>
              <a:rPr lang="en-US" sz="3600" cap="none" dirty="0"/>
              <a:t> to a </a:t>
            </a:r>
            <a:r>
              <a:rPr lang="en-US" sz="3600" cap="none" dirty="0">
                <a:solidFill>
                  <a:srgbClr val="FF0000"/>
                </a:solidFill>
              </a:rPr>
              <a:t>user</a:t>
            </a:r>
            <a:r>
              <a:rPr lang="en-US" sz="3600" cap="none" dirty="0"/>
              <a:t> in the form of </a:t>
            </a:r>
            <a:r>
              <a:rPr lang="en-US" sz="3600" cap="none" dirty="0">
                <a:solidFill>
                  <a:srgbClr val="FF0000"/>
                </a:solidFill>
              </a:rPr>
              <a:t>text,</a:t>
            </a:r>
          </a:p>
          <a:p>
            <a:pPr marL="0" indent="0">
              <a:buNone/>
            </a:pPr>
            <a:r>
              <a:rPr lang="en-US" sz="3600" cap="none" dirty="0">
                <a:solidFill>
                  <a:srgbClr val="FF0000"/>
                </a:solidFill>
              </a:rPr>
              <a:t> audio, video, images</a:t>
            </a:r>
            <a:r>
              <a:rPr lang="en-US" sz="3600" cap="none" dirty="0"/>
              <a:t>.</a:t>
            </a:r>
          </a:p>
          <a:p>
            <a:pPr marL="0" indent="0">
              <a:buNone/>
            </a:pPr>
            <a:endParaRPr lang="en-US" sz="3200" cap="none" dirty="0"/>
          </a:p>
          <a:p>
            <a:pPr marL="0" indent="0">
              <a:buNone/>
            </a:pPr>
            <a:endParaRPr lang="en-US" sz="3200" cap="none" dirty="0"/>
          </a:p>
        </p:txBody>
      </p:sp>
    </p:spTree>
    <p:extLst>
      <p:ext uri="{BB962C8B-B14F-4D97-AF65-F5344CB8AC3E}">
        <p14:creationId xmlns:p14="http://schemas.microsoft.com/office/powerpoint/2010/main" val="42701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C662-71A9-4414-92AD-7937A255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35" y="392010"/>
            <a:ext cx="10364451" cy="939827"/>
          </a:xfrm>
        </p:spPr>
        <p:txBody>
          <a:bodyPr/>
          <a:lstStyle/>
          <a:p>
            <a:r>
              <a:rPr lang="en-US" dirty="0"/>
              <a:t>VIDEO ON MEANING OF OUTPUT DEVICE</a:t>
            </a:r>
          </a:p>
        </p:txBody>
      </p:sp>
      <p:pic>
        <p:nvPicPr>
          <p:cNvPr id="7" name="Output Devices (Definition, Importance, and Examples)">
            <a:hlinkClick r:id="" action="ppaction://media"/>
            <a:extLst>
              <a:ext uri="{FF2B5EF4-FFF2-40B4-BE49-F238E27FC236}">
                <a16:creationId xmlns:a16="http://schemas.microsoft.com/office/drawing/2014/main" id="{67F86B4E-CBF7-4F6C-BB30-CB06880D60F7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892" y="1331837"/>
            <a:ext cx="9041665" cy="4278837"/>
          </a:xfrm>
        </p:spPr>
      </p:pic>
    </p:spTree>
    <p:extLst>
      <p:ext uri="{BB962C8B-B14F-4D97-AF65-F5344CB8AC3E}">
        <p14:creationId xmlns:p14="http://schemas.microsoft.com/office/powerpoint/2010/main" val="139428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E991-1F1B-45F9-B9CD-21FB9134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01" y="0"/>
            <a:ext cx="10364451" cy="1136541"/>
          </a:xfrm>
        </p:spPr>
        <p:txBody>
          <a:bodyPr/>
          <a:lstStyle/>
          <a:p>
            <a:r>
              <a:rPr lang="en-US" b="1" dirty="0"/>
              <a:t>EXAMPLES OF OUTPUT DEVICES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574C3-CC73-4108-A172-C6094E3301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6" name="Picture 12" descr="This may contain: an image of various electronic devices that are labeled in the text, and below it's caption">
            <a:extLst>
              <a:ext uri="{FF2B5EF4-FFF2-40B4-BE49-F238E27FC236}">
                <a16:creationId xmlns:a16="http://schemas.microsoft.com/office/drawing/2014/main" id="{D314DAC0-5909-4477-A427-BD41A98FE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1" b="10635"/>
          <a:stretch/>
        </p:blipFill>
        <p:spPr bwMode="auto">
          <a:xfrm>
            <a:off x="913149" y="1324303"/>
            <a:ext cx="10364451" cy="4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3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8E6B-90BD-4803-AB22-5B94766B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2" y="432486"/>
            <a:ext cx="10364451" cy="831911"/>
          </a:xfrm>
        </p:spPr>
        <p:txBody>
          <a:bodyPr/>
          <a:lstStyle/>
          <a:p>
            <a:r>
              <a:rPr lang="en-US" dirty="0"/>
              <a:t>VIDEO ON Uses of output devices </a:t>
            </a:r>
          </a:p>
        </p:txBody>
      </p:sp>
      <p:pic>
        <p:nvPicPr>
          <p:cNvPr id="6" name="Output Devices of Computer_ (Examples and purpose) _ Virtual Reality">
            <a:hlinkClick r:id="" action="ppaction://media"/>
            <a:extLst>
              <a:ext uri="{FF2B5EF4-FFF2-40B4-BE49-F238E27FC236}">
                <a16:creationId xmlns:a16="http://schemas.microsoft.com/office/drawing/2014/main" id="{CD0D6864-07CB-48E3-BF50-D20C861A854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977" y="1289110"/>
            <a:ext cx="10651525" cy="4419711"/>
          </a:xfrm>
        </p:spPr>
      </p:pic>
    </p:spTree>
    <p:extLst>
      <p:ext uri="{BB962C8B-B14F-4D97-AF65-F5344CB8AC3E}">
        <p14:creationId xmlns:p14="http://schemas.microsoft.com/office/powerpoint/2010/main" val="4252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0720-F49F-40F2-8271-0537626F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58224"/>
            <a:ext cx="10364451" cy="671021"/>
          </a:xfrm>
        </p:spPr>
        <p:txBody>
          <a:bodyPr>
            <a:normAutofit/>
          </a:bodyPr>
          <a:lstStyle/>
          <a:p>
            <a:r>
              <a:rPr lang="en-US" b="1" dirty="0"/>
              <a:t>What are storage DEVICES 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ED284A-F18B-4EC5-8EA5-B9048D4B8F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989" y="1716946"/>
            <a:ext cx="9551773" cy="438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cap="none" dirty="0"/>
              <a:t>Storage devices </a:t>
            </a:r>
            <a:r>
              <a:rPr lang="en-US" sz="3200" cap="none" dirty="0">
                <a:solidFill>
                  <a:srgbClr val="FF0000"/>
                </a:solidFill>
              </a:rPr>
              <a:t>are hardware components </a:t>
            </a:r>
            <a:r>
              <a:rPr lang="en-US" sz="3200" cap="none" dirty="0"/>
              <a:t>of the computer system which helps users to </a:t>
            </a:r>
            <a:r>
              <a:rPr lang="en-US" sz="3200" cap="none" dirty="0">
                <a:solidFill>
                  <a:srgbClr val="FF0000"/>
                </a:solidFill>
              </a:rPr>
              <a:t>store and retrieve digital information</a:t>
            </a:r>
            <a:r>
              <a:rPr lang="en-US" sz="3200" cap="none" dirty="0"/>
              <a:t>.</a:t>
            </a:r>
          </a:p>
          <a:p>
            <a:pPr marL="0" indent="0">
              <a:buNone/>
            </a:pPr>
            <a:endParaRPr lang="en-US" sz="2400" cap="none" dirty="0"/>
          </a:p>
          <a:p>
            <a:pPr marL="0" indent="0">
              <a:buNone/>
            </a:pPr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135787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0720-F49F-40F2-8271-0537626F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58224"/>
            <a:ext cx="10364451" cy="671021"/>
          </a:xfrm>
        </p:spPr>
        <p:txBody>
          <a:bodyPr>
            <a:normAutofit/>
          </a:bodyPr>
          <a:lstStyle/>
          <a:p>
            <a:r>
              <a:rPr lang="en-US" b="1" dirty="0"/>
              <a:t>VIDEO ON MEANING OF storage DEVICES </a:t>
            </a:r>
          </a:p>
        </p:txBody>
      </p:sp>
      <p:pic>
        <p:nvPicPr>
          <p:cNvPr id="3" name="Storage Devices">
            <a:hlinkClick r:id="" action="ppaction://media"/>
            <a:extLst>
              <a:ext uri="{FF2B5EF4-FFF2-40B4-BE49-F238E27FC236}">
                <a16:creationId xmlns:a16="http://schemas.microsoft.com/office/drawing/2014/main" id="{9E990BEA-2A7C-4989-85F9-A9137BFAB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74" y="1779373"/>
            <a:ext cx="9910745" cy="39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BE31-6541-4925-AEDE-2213E216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46868"/>
          </a:xfrm>
        </p:spPr>
        <p:txBody>
          <a:bodyPr/>
          <a:lstStyle/>
          <a:p>
            <a:r>
              <a:rPr lang="en-US" b="1" dirty="0"/>
              <a:t>EXAMPLES OF STORAGE DEVICES </a:t>
            </a:r>
          </a:p>
        </p:txBody>
      </p:sp>
      <p:pic>
        <p:nvPicPr>
          <p:cNvPr id="1026" name="Picture 2" descr="Example of storages devices">
            <a:extLst>
              <a:ext uri="{FF2B5EF4-FFF2-40B4-BE49-F238E27FC236}">
                <a16:creationId xmlns:a16="http://schemas.microsoft.com/office/drawing/2014/main" id="{47F103D9-835C-4A08-9B2A-4F3AC7DDC65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77" y="1594338"/>
            <a:ext cx="7678615" cy="39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2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42A6FF-512A-4516-93C0-9FE157E5C32C}"/>
              </a:ext>
            </a:extLst>
          </p:cNvPr>
          <p:cNvSpPr txBox="1">
            <a:spLocks/>
          </p:cNvSpPr>
          <p:nvPr/>
        </p:nvSpPr>
        <p:spPr>
          <a:xfrm>
            <a:off x="654051" y="4686094"/>
            <a:ext cx="10364451" cy="835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F1B91B-FEBB-40A9-8776-6F2DBF355889}"/>
              </a:ext>
            </a:extLst>
          </p:cNvPr>
          <p:cNvSpPr txBox="1">
            <a:spLocks/>
          </p:cNvSpPr>
          <p:nvPr/>
        </p:nvSpPr>
        <p:spPr>
          <a:xfrm>
            <a:off x="2247363" y="0"/>
            <a:ext cx="7435404" cy="60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VIDEO ON USES OF STORAGE DEVICES </a:t>
            </a:r>
          </a:p>
        </p:txBody>
      </p:sp>
      <p:pic>
        <p:nvPicPr>
          <p:cNvPr id="8" name="Storage Devices __ Class - 1 Computer __ CAIE _ CBSE _ IGCSE _ NCERT __ Computer Storage Devices">
            <a:hlinkClick r:id="" action="ppaction://media"/>
            <a:extLst>
              <a:ext uri="{FF2B5EF4-FFF2-40B4-BE49-F238E27FC236}">
                <a16:creationId xmlns:a16="http://schemas.microsoft.com/office/drawing/2014/main" id="{325588F4-3FD4-4F41-9EE1-0D0017761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051" y="766119"/>
            <a:ext cx="10364451" cy="47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3889-251F-4170-B929-EC91CBA7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-135244"/>
            <a:ext cx="10364451" cy="1160856"/>
          </a:xfrm>
        </p:spPr>
        <p:txBody>
          <a:bodyPr/>
          <a:lstStyle/>
          <a:p>
            <a:r>
              <a:rPr lang="en-US" dirty="0"/>
              <a:t>SUMMARY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7596-085C-4913-B3F6-9785A0668B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025611"/>
            <a:ext cx="10363826" cy="4967415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cap="none" dirty="0"/>
              <a:t>Computer hardware refers to the </a:t>
            </a:r>
            <a:r>
              <a:rPr lang="en-US" sz="2400" cap="none" dirty="0">
                <a:solidFill>
                  <a:srgbClr val="FF0000"/>
                </a:solidFill>
              </a:rPr>
              <a:t>physical components </a:t>
            </a:r>
            <a:r>
              <a:rPr lang="en-US" sz="2400" cap="none" dirty="0"/>
              <a:t>of the </a:t>
            </a:r>
            <a:r>
              <a:rPr lang="en-US" sz="2400" cap="none" dirty="0">
                <a:solidFill>
                  <a:srgbClr val="FF0000"/>
                </a:solidFill>
              </a:rPr>
              <a:t>computer system </a:t>
            </a:r>
            <a:r>
              <a:rPr lang="en-US" sz="2400" cap="none" dirty="0"/>
              <a:t>that we can </a:t>
            </a:r>
            <a:r>
              <a:rPr lang="en-US" sz="2400" cap="none" dirty="0">
                <a:solidFill>
                  <a:srgbClr val="FF0000"/>
                </a:solidFill>
              </a:rPr>
              <a:t>see and touch</a:t>
            </a:r>
          </a:p>
          <a:p>
            <a:r>
              <a:rPr lang="en-US" sz="2400" cap="none" dirty="0">
                <a:solidFill>
                  <a:srgbClr val="FF0000"/>
                </a:solidFill>
              </a:rPr>
              <a:t> Input, output and storage </a:t>
            </a:r>
            <a:r>
              <a:rPr lang="en-US" sz="2400" cap="none" dirty="0"/>
              <a:t>are the main types of hardware devices </a:t>
            </a:r>
          </a:p>
          <a:p>
            <a:r>
              <a:rPr lang="en-US" sz="2400" cap="none" dirty="0">
                <a:solidFill>
                  <a:srgbClr val="FF0000"/>
                </a:solidFill>
              </a:rPr>
              <a:t> </a:t>
            </a:r>
            <a:r>
              <a:rPr lang="en-US" sz="2400" cap="none" dirty="0"/>
              <a:t>Input devices are </a:t>
            </a:r>
            <a:r>
              <a:rPr lang="en-US" sz="2400" cap="none" dirty="0">
                <a:solidFill>
                  <a:srgbClr val="FF0000"/>
                </a:solidFill>
              </a:rPr>
              <a:t>hardware components </a:t>
            </a:r>
            <a:r>
              <a:rPr lang="en-US" sz="2400" cap="none" dirty="0"/>
              <a:t>that allows users to enter </a:t>
            </a:r>
            <a:r>
              <a:rPr lang="en-US" sz="2400" cap="none" dirty="0">
                <a:solidFill>
                  <a:srgbClr val="FF0000"/>
                </a:solidFill>
              </a:rPr>
              <a:t>data</a:t>
            </a:r>
            <a:r>
              <a:rPr lang="en-US" sz="2400" cap="none" dirty="0"/>
              <a:t> and </a:t>
            </a:r>
            <a:r>
              <a:rPr lang="en-US" sz="2400" cap="none" dirty="0">
                <a:solidFill>
                  <a:srgbClr val="FF0000"/>
                </a:solidFill>
              </a:rPr>
              <a:t>commands</a:t>
            </a:r>
            <a:r>
              <a:rPr lang="en-US" sz="2400" cap="none" dirty="0"/>
              <a:t> into a </a:t>
            </a:r>
            <a:r>
              <a:rPr lang="en-US" sz="2400" cap="none" dirty="0">
                <a:solidFill>
                  <a:srgbClr val="FF0000"/>
                </a:solidFill>
              </a:rPr>
              <a:t>computer system. </a:t>
            </a:r>
            <a:r>
              <a:rPr lang="en-US" sz="2400" cap="none" dirty="0"/>
              <a:t>Example are </a:t>
            </a:r>
            <a:r>
              <a:rPr lang="en-US" sz="2400" cap="none" dirty="0">
                <a:solidFill>
                  <a:srgbClr val="FF0000"/>
                </a:solidFill>
              </a:rPr>
              <a:t>mouse, keyboard</a:t>
            </a:r>
          </a:p>
          <a:p>
            <a:r>
              <a:rPr lang="en-US" sz="2400" cap="none" dirty="0">
                <a:solidFill>
                  <a:srgbClr val="FF0000"/>
                </a:solidFill>
              </a:rPr>
              <a:t> </a:t>
            </a:r>
            <a:r>
              <a:rPr lang="en-US" sz="2400" cap="none" dirty="0"/>
              <a:t>Output devices are </a:t>
            </a:r>
            <a:r>
              <a:rPr lang="en-US" sz="2400" cap="none" dirty="0">
                <a:solidFill>
                  <a:srgbClr val="FF0000"/>
                </a:solidFill>
              </a:rPr>
              <a:t>hardware components </a:t>
            </a:r>
            <a:r>
              <a:rPr lang="en-US" sz="2400" cap="none" dirty="0"/>
              <a:t>that </a:t>
            </a:r>
            <a:r>
              <a:rPr lang="en-US" sz="2400" cap="none" dirty="0">
                <a:solidFill>
                  <a:srgbClr val="FF0000"/>
                </a:solidFill>
              </a:rPr>
              <a:t>communicate information</a:t>
            </a:r>
            <a:r>
              <a:rPr lang="en-US" sz="2400" cap="none" dirty="0"/>
              <a:t> to a </a:t>
            </a:r>
            <a:r>
              <a:rPr lang="en-US" sz="2400" cap="none" dirty="0">
                <a:solidFill>
                  <a:srgbClr val="FF0000"/>
                </a:solidFill>
              </a:rPr>
              <a:t>user</a:t>
            </a:r>
            <a:r>
              <a:rPr lang="en-US" sz="2400" cap="none" dirty="0"/>
              <a:t> in the form of </a:t>
            </a:r>
            <a:r>
              <a:rPr lang="en-US" sz="2400" cap="none" dirty="0">
                <a:solidFill>
                  <a:srgbClr val="FF0000"/>
                </a:solidFill>
              </a:rPr>
              <a:t>text, audio, video, images. </a:t>
            </a:r>
            <a:r>
              <a:rPr lang="en-US" sz="2400" cap="none" dirty="0"/>
              <a:t>Examples are </a:t>
            </a:r>
            <a:r>
              <a:rPr lang="en-US" sz="2400" cap="none" dirty="0">
                <a:solidFill>
                  <a:srgbClr val="FF0000"/>
                </a:solidFill>
              </a:rPr>
              <a:t>speaker, monitor </a:t>
            </a:r>
          </a:p>
          <a:p>
            <a:r>
              <a:rPr lang="en-US" sz="2400" cap="none" dirty="0">
                <a:solidFill>
                  <a:srgbClr val="FF0000"/>
                </a:solidFill>
              </a:rPr>
              <a:t> </a:t>
            </a:r>
            <a:r>
              <a:rPr lang="en-US" sz="2400" cap="none" dirty="0"/>
              <a:t>Storage devices </a:t>
            </a:r>
            <a:r>
              <a:rPr lang="en-US" sz="2400" cap="none" dirty="0">
                <a:solidFill>
                  <a:srgbClr val="FF0000"/>
                </a:solidFill>
              </a:rPr>
              <a:t>are hardware components </a:t>
            </a:r>
            <a:r>
              <a:rPr lang="en-US" sz="2400" cap="none" dirty="0"/>
              <a:t>of the computer system which helps users to </a:t>
            </a:r>
            <a:r>
              <a:rPr lang="en-US" sz="2400" cap="none" dirty="0">
                <a:solidFill>
                  <a:srgbClr val="FF0000"/>
                </a:solidFill>
              </a:rPr>
              <a:t>store and retrieve digital information</a:t>
            </a:r>
            <a:r>
              <a:rPr lang="en-US" sz="2400" cap="none" dirty="0"/>
              <a:t>. Examples are </a:t>
            </a:r>
            <a:r>
              <a:rPr lang="en-US" sz="2400" cap="none" dirty="0">
                <a:solidFill>
                  <a:srgbClr val="FF0000"/>
                </a:solidFill>
              </a:rPr>
              <a:t>pen drive, RAM </a:t>
            </a:r>
          </a:p>
          <a:p>
            <a:pPr marL="0" indent="0">
              <a:buNone/>
            </a:pPr>
            <a:endParaRPr lang="en-US" sz="2000" cap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2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0FC9-A1FB-49BF-B378-150D6858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53" y="569090"/>
            <a:ext cx="10364451" cy="1596177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b="1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BBFFD-22B5-40FD-9848-8B4D8FD05F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Mayer’s principles of multimedia learning, prepare a lesson using PowerPoint incorporating multimedia to enhance the teaching on the concept or topic chosen.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4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F7E9-36BC-4479-A4E1-14749FE7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46411-4830-4296-8E7A-ACF7936400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cap="none" dirty="0"/>
              <a:t>What is output device ? </a:t>
            </a:r>
          </a:p>
          <a:p>
            <a:pPr marL="457200" indent="-457200">
              <a:buAutoNum type="arabicPeriod"/>
            </a:pPr>
            <a:r>
              <a:rPr lang="en-US" sz="2800" cap="none" dirty="0"/>
              <a:t> State five examples of output devices </a:t>
            </a:r>
          </a:p>
          <a:p>
            <a:pPr marL="457200" indent="-457200">
              <a:buAutoNum type="arabicPeriod"/>
            </a:pPr>
            <a:r>
              <a:rPr lang="en-US" sz="2800" cap="none" dirty="0"/>
              <a:t> State five examples of storage devices </a:t>
            </a:r>
          </a:p>
          <a:p>
            <a:pPr marL="457200" indent="-457200">
              <a:buAutoNum type="arabicPeriod"/>
            </a:pPr>
            <a:r>
              <a:rPr lang="en-US" sz="2800" cap="none" dirty="0"/>
              <a:t> Pen drive is an example of ………………………</a:t>
            </a:r>
          </a:p>
          <a:p>
            <a:pPr marL="457200" indent="-457200">
              <a:buAutoNum type="arabicPeriod"/>
            </a:pPr>
            <a:r>
              <a:rPr lang="en-US" sz="2800" cap="none" dirty="0"/>
              <a:t> Monitor is an example of 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63969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08-9BA7-4836-AEB0-BB69D42B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6" y="0"/>
            <a:ext cx="10363200" cy="1194619"/>
          </a:xfrm>
        </p:spPr>
        <p:txBody>
          <a:bodyPr/>
          <a:lstStyle/>
          <a:p>
            <a:r>
              <a:rPr lang="en-US" b="1" dirty="0"/>
              <a:t>TOPIC: COMPUTER HARDWARE DEVICES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F401C-C95B-44F7-B26B-8A4DC6EA81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471" y="1194619"/>
            <a:ext cx="11012129" cy="45965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cap="none" dirty="0"/>
              <a:t>Learning objectives </a:t>
            </a:r>
          </a:p>
          <a:p>
            <a:pPr marL="0" indent="0">
              <a:buNone/>
            </a:pPr>
            <a:r>
              <a:rPr lang="en-US" sz="2800" cap="none" dirty="0"/>
              <a:t>By the end of the lesson the learners will be able to: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/>
              <a:t> </a:t>
            </a:r>
            <a:r>
              <a:rPr lang="en-US" sz="2800" cap="none" dirty="0">
                <a:solidFill>
                  <a:srgbClr val="FF0000"/>
                </a:solidFill>
              </a:rPr>
              <a:t>explain computer hardware </a:t>
            </a:r>
            <a:r>
              <a:rPr lang="en-US" sz="2800" cap="none" dirty="0"/>
              <a:t>devices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/>
              <a:t> </a:t>
            </a:r>
            <a:r>
              <a:rPr lang="en-US" sz="2800" cap="none" dirty="0">
                <a:solidFill>
                  <a:srgbClr val="FF0000"/>
                </a:solidFill>
              </a:rPr>
              <a:t>state at least five examples </a:t>
            </a:r>
            <a:r>
              <a:rPr lang="en-US" sz="2800" cap="none" dirty="0"/>
              <a:t>of computer hardware devices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/>
              <a:t> </a:t>
            </a:r>
            <a:r>
              <a:rPr lang="en-US" sz="2800" cap="none" dirty="0">
                <a:solidFill>
                  <a:srgbClr val="FF0000"/>
                </a:solidFill>
              </a:rPr>
              <a:t>list the functions of the examples </a:t>
            </a:r>
            <a:r>
              <a:rPr lang="en-US" sz="2800" cap="none" dirty="0"/>
              <a:t>of computer hardware devices stated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/>
              <a:t>  mention the </a:t>
            </a:r>
            <a:r>
              <a:rPr lang="en-US" sz="2800" cap="none" dirty="0">
                <a:solidFill>
                  <a:srgbClr val="FF0000"/>
                </a:solidFill>
              </a:rPr>
              <a:t>types of computer hardware </a:t>
            </a:r>
            <a:r>
              <a:rPr lang="en-US" sz="2800" cap="none" dirty="0"/>
              <a:t>devices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/>
              <a:t> categorize hardware devices into </a:t>
            </a:r>
            <a:r>
              <a:rPr lang="en-US" sz="2800" cap="none" dirty="0">
                <a:solidFill>
                  <a:srgbClr val="FF0000"/>
                </a:solidFill>
              </a:rPr>
              <a:t>input, output and storage devices</a:t>
            </a:r>
            <a:r>
              <a:rPr lang="en-US" sz="2800" cap="none" dirty="0"/>
              <a:t>. </a:t>
            </a:r>
          </a:p>
          <a:p>
            <a:pPr marL="0" indent="0">
              <a:buNone/>
            </a:pP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8900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6003-F503-48B0-9FBF-16717F55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066801"/>
          </a:xfrm>
        </p:spPr>
        <p:txBody>
          <a:bodyPr/>
          <a:lstStyle/>
          <a:p>
            <a:r>
              <a:rPr lang="en-US" b="1" dirty="0"/>
              <a:t>TOPIC: COMPUTER HARDWARE DEVICES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64B1D-1E66-4E42-915E-067F786E86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510" y="2182140"/>
            <a:ext cx="9778181" cy="4166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INTRODUCTION</a:t>
            </a:r>
          </a:p>
          <a:p>
            <a:pPr marL="0" indent="0">
              <a:buNone/>
            </a:pPr>
            <a:r>
              <a:rPr lang="en-US" sz="2800" cap="none" dirty="0"/>
              <a:t>The computer system is made up of </a:t>
            </a:r>
            <a:r>
              <a:rPr lang="en-US" sz="2800" cap="none" dirty="0">
                <a:solidFill>
                  <a:srgbClr val="FF0000"/>
                </a:solidFill>
              </a:rPr>
              <a:t>various components</a:t>
            </a:r>
            <a:r>
              <a:rPr lang="en-US" sz="2800" cap="none" dirty="0"/>
              <a:t>. Some of these components can be </a:t>
            </a:r>
            <a:r>
              <a:rPr lang="en-US" sz="2800" cap="none" dirty="0">
                <a:solidFill>
                  <a:srgbClr val="FF0000"/>
                </a:solidFill>
              </a:rPr>
              <a:t>seen and touched</a:t>
            </a:r>
            <a:r>
              <a:rPr lang="en-US" sz="2800" cap="none" dirty="0"/>
              <a:t>. </a:t>
            </a:r>
          </a:p>
          <a:p>
            <a:pPr marL="0" indent="0">
              <a:buNone/>
            </a:pPr>
            <a:r>
              <a:rPr lang="en-US" sz="2800" cap="none" dirty="0"/>
              <a:t>Now, let us </a:t>
            </a:r>
            <a:r>
              <a:rPr lang="en-US" sz="2800" cap="none" dirty="0">
                <a:solidFill>
                  <a:srgbClr val="FF0000"/>
                </a:solidFill>
              </a:rPr>
              <a:t>mention components </a:t>
            </a:r>
            <a:r>
              <a:rPr lang="en-US" sz="2800" cap="none" dirty="0"/>
              <a:t>of the computer system that </a:t>
            </a:r>
            <a:r>
              <a:rPr lang="en-US" sz="2800" cap="none" dirty="0">
                <a:solidFill>
                  <a:srgbClr val="FF0000"/>
                </a:solidFill>
              </a:rPr>
              <a:t>we can see and touch. </a:t>
            </a:r>
          </a:p>
        </p:txBody>
      </p:sp>
    </p:spTree>
    <p:extLst>
      <p:ext uri="{BB962C8B-B14F-4D97-AF65-F5344CB8AC3E}">
        <p14:creationId xmlns:p14="http://schemas.microsoft.com/office/powerpoint/2010/main" val="298055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8C93-406F-4C46-91EC-8AE0F67C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9" y="268712"/>
            <a:ext cx="10364451" cy="1596177"/>
          </a:xfrm>
        </p:spPr>
        <p:txBody>
          <a:bodyPr/>
          <a:lstStyle/>
          <a:p>
            <a:r>
              <a:rPr lang="en-US" b="1" dirty="0"/>
              <a:t>WHAT ARE COMPUTER HARDWARE DEVICES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A1AF-6A7A-45EB-BEA9-6C5D86945C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846" y="2162831"/>
            <a:ext cx="9925664" cy="3652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cap="none" dirty="0"/>
              <a:t>Computer hardware refers to the </a:t>
            </a:r>
            <a:r>
              <a:rPr lang="en-US" sz="3200" cap="none" dirty="0">
                <a:solidFill>
                  <a:srgbClr val="FF0000"/>
                </a:solidFill>
              </a:rPr>
              <a:t>physical components </a:t>
            </a:r>
            <a:r>
              <a:rPr lang="en-US" sz="3200" cap="none" dirty="0"/>
              <a:t>of the </a:t>
            </a:r>
            <a:r>
              <a:rPr lang="en-US" sz="3200" cap="none" dirty="0">
                <a:solidFill>
                  <a:srgbClr val="FF0000"/>
                </a:solidFill>
              </a:rPr>
              <a:t>computer system </a:t>
            </a:r>
            <a:r>
              <a:rPr lang="en-US" sz="3200" cap="none" dirty="0"/>
              <a:t>that we can </a:t>
            </a:r>
            <a:r>
              <a:rPr lang="en-US" sz="3200" cap="none" dirty="0">
                <a:solidFill>
                  <a:srgbClr val="FF0000"/>
                </a:solidFill>
              </a:rPr>
              <a:t>see and touch</a:t>
            </a:r>
            <a:r>
              <a:rPr lang="en-US" sz="3200" cap="non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309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A5C6-1ECD-428B-98ED-2EE30D57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57" y="0"/>
            <a:ext cx="10118018" cy="1066801"/>
          </a:xfrm>
        </p:spPr>
        <p:txBody>
          <a:bodyPr/>
          <a:lstStyle/>
          <a:p>
            <a:r>
              <a:rPr lang="en-US" b="1" dirty="0"/>
              <a:t>EXAMPLES OF COMPUTER HARDWARE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69C22-B962-4EF8-80D6-D9121CE3D4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6E1E82-32C4-42BD-A182-CB6FAB74F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5"/>
          <a:stretch/>
        </p:blipFill>
        <p:spPr>
          <a:xfrm>
            <a:off x="0" y="1423219"/>
            <a:ext cx="12191999" cy="56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4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03F3-4C92-41A3-B946-85A0CB73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06" y="0"/>
            <a:ext cx="10364451" cy="870155"/>
          </a:xfrm>
        </p:spPr>
        <p:txBody>
          <a:bodyPr>
            <a:normAutofit/>
          </a:bodyPr>
          <a:lstStyle/>
          <a:p>
            <a:r>
              <a:rPr lang="en-US" sz="4000" b="1" dirty="0"/>
              <a:t>MAIN TYPES OF COMPUTER HARDWARE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26BEE-8E10-4111-BFA8-05F7048FF3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3977" y="1533082"/>
            <a:ext cx="10363826" cy="34241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800" cap="none" dirty="0">
                <a:solidFill>
                  <a:srgbClr val="FF0000"/>
                </a:solidFill>
              </a:rPr>
              <a:t>Input devices </a:t>
            </a:r>
          </a:p>
          <a:p>
            <a:pPr marL="0" indent="0">
              <a:buNone/>
            </a:pPr>
            <a:endParaRPr lang="en-US" sz="2800" cap="none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>
                <a:solidFill>
                  <a:srgbClr val="FF0000"/>
                </a:solidFill>
              </a:rPr>
              <a:t> output devices </a:t>
            </a:r>
          </a:p>
          <a:p>
            <a:pPr marL="0" indent="0">
              <a:buNone/>
            </a:pPr>
            <a:endParaRPr lang="en-US" sz="2800" cap="none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>
                <a:solidFill>
                  <a:srgbClr val="FF0000"/>
                </a:solidFill>
              </a:rPr>
              <a:t> storage devices</a:t>
            </a:r>
          </a:p>
          <a:p>
            <a:pPr marL="0" indent="0">
              <a:buNone/>
            </a:pP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48987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3B9F1-36C2-4AD7-98A9-0058DC87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14" y="0"/>
            <a:ext cx="10364451" cy="855406"/>
          </a:xfrm>
        </p:spPr>
        <p:txBody>
          <a:bodyPr/>
          <a:lstStyle/>
          <a:p>
            <a:r>
              <a:rPr lang="en-US" b="1" dirty="0"/>
              <a:t>MEANING OF INPUT DEVICES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F298-E424-46BE-B0FF-FF207B06DB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57941" y="1348480"/>
            <a:ext cx="9276118" cy="4714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cap="none" dirty="0"/>
              <a:t>Input devices are </a:t>
            </a:r>
            <a:r>
              <a:rPr lang="en-US" sz="3600" cap="none" dirty="0">
                <a:solidFill>
                  <a:srgbClr val="FF0000"/>
                </a:solidFill>
              </a:rPr>
              <a:t>hardware components </a:t>
            </a:r>
            <a:r>
              <a:rPr lang="en-US" sz="3600" cap="none" dirty="0"/>
              <a:t>that allows users to enter </a:t>
            </a:r>
            <a:r>
              <a:rPr lang="en-US" sz="3600" cap="none" dirty="0">
                <a:solidFill>
                  <a:srgbClr val="FF0000"/>
                </a:solidFill>
              </a:rPr>
              <a:t>data</a:t>
            </a:r>
            <a:r>
              <a:rPr lang="en-US" sz="3600" cap="none" dirty="0"/>
              <a:t> and </a:t>
            </a:r>
            <a:r>
              <a:rPr lang="en-US" sz="3600" cap="none" dirty="0">
                <a:solidFill>
                  <a:srgbClr val="FF0000"/>
                </a:solidFill>
              </a:rPr>
              <a:t>commands</a:t>
            </a:r>
            <a:r>
              <a:rPr lang="en-US" sz="3600" cap="none" dirty="0"/>
              <a:t> into a </a:t>
            </a:r>
            <a:r>
              <a:rPr lang="en-US" sz="3600" cap="none" dirty="0">
                <a:solidFill>
                  <a:srgbClr val="FF0000"/>
                </a:solidFill>
              </a:rPr>
              <a:t>computer system. </a:t>
            </a:r>
          </a:p>
          <a:p>
            <a:pPr marL="0" indent="0">
              <a:buNone/>
            </a:pPr>
            <a:endParaRPr lang="en-US" sz="3600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cap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71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682A-47AC-4773-A76A-9F9A76CE1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49" y="0"/>
            <a:ext cx="10364451" cy="944811"/>
          </a:xfrm>
        </p:spPr>
        <p:txBody>
          <a:bodyPr/>
          <a:lstStyle/>
          <a:p>
            <a:r>
              <a:rPr lang="en-US" b="1" dirty="0"/>
              <a:t>EXAMPLES OF INPUT DEVICES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35F51F-8F47-43DE-B71A-DE17F10356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69232" y="1195387"/>
            <a:ext cx="8810624" cy="4792457"/>
          </a:xfrm>
        </p:spPr>
      </p:pic>
    </p:spTree>
    <p:extLst>
      <p:ext uri="{BB962C8B-B14F-4D97-AF65-F5344CB8AC3E}">
        <p14:creationId xmlns:p14="http://schemas.microsoft.com/office/powerpoint/2010/main" val="169584336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5312</TotalTime>
  <Words>500</Words>
  <Application>Microsoft Office PowerPoint</Application>
  <PresentationFormat>Widescreen</PresentationFormat>
  <Paragraphs>54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Tw Cen MT</vt:lpstr>
      <vt:lpstr>Wingdings</vt:lpstr>
      <vt:lpstr>Droplet</vt:lpstr>
      <vt:lpstr>NAME: ABIA CORNELIUS KOFI   REGISTRATION NUMBER: ED/ITD/24/0023  CAMPUS: MAWULI, HO  COURSE TITLE: LEARNING THEORY FOR EDUCATION AND TRAINING WITH TECHNOLOGY  COURSE CODE: EIT 807D  NAME OF LECTURER: DR. BRANDFORD BERVELL   </vt:lpstr>
      <vt:lpstr> QUESTION 2</vt:lpstr>
      <vt:lpstr>TOPIC: COMPUTER HARDWARE DEVICES </vt:lpstr>
      <vt:lpstr>TOPIC: COMPUTER HARDWARE DEVICES </vt:lpstr>
      <vt:lpstr>WHAT ARE COMPUTER HARDWARE DEVICES ? </vt:lpstr>
      <vt:lpstr>EXAMPLES OF COMPUTER HARDWARE</vt:lpstr>
      <vt:lpstr>MAIN TYPES OF COMPUTER HARDWARE </vt:lpstr>
      <vt:lpstr>MEANING OF INPUT DEVICES </vt:lpstr>
      <vt:lpstr>EXAMPLES OF INPUT DEVICES </vt:lpstr>
      <vt:lpstr>VIDEO ON USES OF INPUT DEVICES </vt:lpstr>
      <vt:lpstr>WHAT ARE output devices ? </vt:lpstr>
      <vt:lpstr>VIDEO ON MEANING OF OUTPUT DEVICE</vt:lpstr>
      <vt:lpstr>EXAMPLES OF OUTPUT DEVICES </vt:lpstr>
      <vt:lpstr>VIDEO ON Uses of output devices </vt:lpstr>
      <vt:lpstr>What are storage DEVICES ?</vt:lpstr>
      <vt:lpstr>VIDEO ON MEANING OF storage DEVICES </vt:lpstr>
      <vt:lpstr>EXAMPLES OF STORAGE DEVICES </vt:lpstr>
      <vt:lpstr>PowerPoint Presentation</vt:lpstr>
      <vt:lpstr>SUMMARY  </vt:lpstr>
      <vt:lpstr>ASSIGNMENT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NAME: ABIA CORNELIUS KOFI  REGISTRATION NUMBER: ED/ITD/24/0023 CAMPUS: MAWULI, HO COURSE TITLE:  COURSE CODE: NAME OF LECTURER:  </dc:title>
  <dc:creator>USER</dc:creator>
  <cp:lastModifiedBy>USER</cp:lastModifiedBy>
  <cp:revision>61</cp:revision>
  <dcterms:created xsi:type="dcterms:W3CDTF">2025-03-18T09:52:13Z</dcterms:created>
  <dcterms:modified xsi:type="dcterms:W3CDTF">2025-05-01T15:50:00Z</dcterms:modified>
</cp:coreProperties>
</file>